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1" r:id="rId1"/>
  </p:sldMasterIdLst>
  <p:sldIdLst>
    <p:sldId id="291" r:id="rId2"/>
    <p:sldId id="262" r:id="rId3"/>
    <p:sldId id="264" r:id="rId4"/>
    <p:sldId id="292" r:id="rId5"/>
    <p:sldId id="265" r:id="rId6"/>
    <p:sldId id="266" r:id="rId7"/>
    <p:sldId id="267" r:id="rId8"/>
    <p:sldId id="293" r:id="rId9"/>
    <p:sldId id="294" r:id="rId10"/>
    <p:sldId id="295" r:id="rId11"/>
    <p:sldId id="297" r:id="rId12"/>
    <p:sldId id="272" r:id="rId13"/>
    <p:sldId id="298" r:id="rId14"/>
    <p:sldId id="299" r:id="rId15"/>
    <p:sldId id="300" r:id="rId16"/>
    <p:sldId id="301" r:id="rId17"/>
    <p:sldId id="302" r:id="rId18"/>
    <p:sldId id="303"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1"/>
  </p:normalViewPr>
  <p:slideViewPr>
    <p:cSldViewPr snapToGrid="0">
      <p:cViewPr varScale="1">
        <p:scale>
          <a:sx n="91" d="100"/>
          <a:sy n="91"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DA8857-B3C2-46A2-9B40-F4325DB412EB}" type="datetimeFigureOut">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105785422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A8857-B3C2-46A2-9B40-F4325DB412EB}" type="datetimeFigureOut">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413773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A8857-B3C2-46A2-9B40-F4325DB412EB}" type="datetimeFigureOut">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115250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A8857-B3C2-46A2-9B40-F4325DB412EB}" type="datetimeFigureOut">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40962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A8857-B3C2-46A2-9B40-F4325DB412EB}" type="datetimeFigureOut">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138214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DA8857-B3C2-46A2-9B40-F4325DB412EB}" type="datetimeFigureOut">
              <a:rPr lang="en-US"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320169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A8857-B3C2-46A2-9B40-F4325DB412EB}" type="datetimeFigureOut">
              <a:rPr lang="en-US" smtClean="0"/>
              <a:t>10/12/16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285837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A8857-B3C2-46A2-9B40-F4325DB412EB}" type="datetimeFigureOut">
              <a:rPr lang="en-US" smtClean="0"/>
              <a:t>10/12/16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86618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A8857-B3C2-46A2-9B40-F4325DB412EB}" type="datetimeFigureOut">
              <a:rPr lang="en-US" smtClean="0"/>
              <a:t>10/12/16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89517191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A8857-B3C2-46A2-9B40-F4325DB412EB}" type="datetimeFigureOut">
              <a:rPr lang="en-US"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21159502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A8857-B3C2-46A2-9B40-F4325DB412EB}" type="datetimeFigureOut">
              <a:rPr lang="en-US" smtClean="0"/>
              <a:t>10/12/16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709B78-DFC7-4DB1-880C-B3046869646A}" type="slidenum">
              <a:rPr lang="en-US" smtClean="0"/>
              <a:t>‹#›</a:t>
            </a:fld>
            <a:endParaRPr lang="en-US"/>
          </a:p>
        </p:txBody>
      </p:sp>
    </p:spTree>
    <p:extLst>
      <p:ext uri="{BB962C8B-B14F-4D97-AF65-F5344CB8AC3E}">
        <p14:creationId xmlns:p14="http://schemas.microsoft.com/office/powerpoint/2010/main" val="19083949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A8857-B3C2-46A2-9B40-F4325DB412EB}" type="datetimeFigureOut">
              <a:rPr lang="en-US" smtClean="0"/>
              <a:t>10/12/16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09B78-DFC7-4DB1-880C-B3046869646A}" type="slidenum">
              <a:rPr lang="en-US" smtClean="0"/>
              <a:t>‹#›</a:t>
            </a:fld>
            <a:endParaRPr lang="en-US"/>
          </a:p>
        </p:txBody>
      </p:sp>
    </p:spTree>
    <p:extLst>
      <p:ext uri="{BB962C8B-B14F-4D97-AF65-F5344CB8AC3E}">
        <p14:creationId xmlns:p14="http://schemas.microsoft.com/office/powerpoint/2010/main" val="219162127"/>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The New Risk Management: The Good, the Bad, and the Ugly </a:t>
            </a:r>
          </a:p>
        </p:txBody>
      </p:sp>
      <p:sp>
        <p:nvSpPr>
          <p:cNvPr id="3" name="Subtitle 2"/>
          <p:cNvSpPr>
            <a:spLocks noGrp="1"/>
          </p:cNvSpPr>
          <p:nvPr>
            <p:ph type="subTitle" idx="1"/>
          </p:nvPr>
        </p:nvSpPr>
        <p:spPr/>
        <p:txBody>
          <a:bodyPr>
            <a:normAutofit/>
          </a:bodyPr>
          <a:lstStyle/>
          <a:p>
            <a:r>
              <a:rPr lang="en-US" dirty="0" smtClean="0"/>
              <a:t> </a:t>
            </a:r>
            <a:endParaRPr lang="en-US" dirty="0" smtClean="0"/>
          </a:p>
          <a:p>
            <a:r>
              <a:rPr lang="en-US" dirty="0" smtClean="0"/>
              <a:t> </a:t>
            </a:r>
            <a:r>
              <a:rPr lang="en-US" dirty="0" smtClean="0"/>
              <a:t>Author: </a:t>
            </a:r>
            <a:r>
              <a:rPr lang="en-US" dirty="0"/>
              <a:t>Philip H. </a:t>
            </a:r>
            <a:r>
              <a:rPr lang="en-US" dirty="0" err="1"/>
              <a:t>Dybvig</a:t>
            </a:r>
            <a:r>
              <a:rPr lang="en-US" dirty="0"/>
              <a:t>, Pierre </a:t>
            </a:r>
            <a:r>
              <a:rPr lang="en-US" dirty="0" err="1"/>
              <a:t>Jinghong</a:t>
            </a:r>
            <a:r>
              <a:rPr lang="en-US" dirty="0"/>
              <a:t> Liang, and William J. Marshall </a:t>
            </a:r>
          </a:p>
          <a:p>
            <a:pPr algn="ctr"/>
            <a:r>
              <a:rPr lang="en-US" dirty="0" smtClean="0"/>
              <a:t>Presenter</a:t>
            </a:r>
            <a:r>
              <a:rPr lang="en-US" dirty="0" smtClean="0"/>
              <a:t>: </a:t>
            </a:r>
            <a:r>
              <a:rPr lang="en-US" altLang="zh-CN" dirty="0" err="1" smtClean="0"/>
              <a:t>Yaqi</a:t>
            </a:r>
            <a:r>
              <a:rPr lang="zh-CN" altLang="en-US" dirty="0" smtClean="0"/>
              <a:t> </a:t>
            </a:r>
            <a:r>
              <a:rPr lang="en-US" altLang="zh-CN" dirty="0" smtClean="0"/>
              <a:t>Zhang</a:t>
            </a:r>
            <a:endParaRPr lang="en-US" dirty="0"/>
          </a:p>
        </p:txBody>
      </p:sp>
    </p:spTree>
    <p:extLst>
      <p:ext uri="{BB962C8B-B14F-4D97-AF65-F5344CB8AC3E}">
        <p14:creationId xmlns:p14="http://schemas.microsoft.com/office/powerpoint/2010/main" val="3117118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An</a:t>
            </a:r>
            <a:r>
              <a:rPr lang="zh-CN" altLang="en-US" dirty="0" smtClean="0"/>
              <a:t> </a:t>
            </a:r>
            <a:r>
              <a:rPr lang="en-US" altLang="zh-CN" dirty="0" smtClean="0"/>
              <a:t>Example–</a:t>
            </a:r>
            <a:r>
              <a:rPr lang="zh-CN" altLang="en-US" dirty="0" smtClean="0"/>
              <a:t> </a:t>
            </a:r>
            <a:r>
              <a:rPr lang="en-US" altLang="zh-CN" dirty="0" smtClean="0"/>
              <a:t>The</a:t>
            </a:r>
            <a:r>
              <a:rPr lang="zh-CN" altLang="en-US" dirty="0" smtClean="0"/>
              <a:t> </a:t>
            </a:r>
            <a:r>
              <a:rPr lang="en-US" altLang="zh-CN" dirty="0" smtClean="0"/>
              <a:t>Dynamic</a:t>
            </a:r>
            <a:r>
              <a:rPr lang="zh-CN" altLang="en-US" dirty="0" smtClean="0"/>
              <a:t> </a:t>
            </a:r>
            <a:r>
              <a:rPr lang="en-US" altLang="zh-CN" dirty="0" smtClean="0"/>
              <a:t>Hedge</a:t>
            </a:r>
            <a:endParaRPr lang="en-US" dirty="0"/>
          </a:p>
        </p:txBody>
      </p:sp>
      <p:sp>
        <p:nvSpPr>
          <p:cNvPr id="5" name="Content Placeholder 4"/>
          <p:cNvSpPr>
            <a:spLocks noGrp="1"/>
          </p:cNvSpPr>
          <p:nvPr>
            <p:ph idx="1"/>
          </p:nvPr>
        </p:nvSpPr>
        <p:spPr>
          <a:xfrm>
            <a:off x="838200" y="1687513"/>
            <a:ext cx="10515600" cy="4351338"/>
          </a:xfrm>
        </p:spPr>
        <p:txBody>
          <a:bodyPr/>
          <a:lstStyle/>
          <a:p>
            <a:endParaRPr lang="en-US" dirty="0"/>
          </a:p>
          <a:p>
            <a:endParaRPr lang="en-US" dirty="0" smtClean="0"/>
          </a:p>
          <a:p>
            <a:endParaRPr lang="en-US" dirty="0"/>
          </a:p>
          <a:p>
            <a:endParaRPr lang="en-US" dirty="0" smtClean="0"/>
          </a:p>
          <a:p>
            <a:endParaRPr lang="en-US" dirty="0"/>
          </a:p>
          <a:p>
            <a:endParaRPr lang="en-US" dirty="0"/>
          </a:p>
        </p:txBody>
      </p:sp>
      <p:pic>
        <p:nvPicPr>
          <p:cNvPr id="6" name="Picture 5"/>
          <p:cNvPicPr>
            <a:picLocks noChangeAspect="1"/>
          </p:cNvPicPr>
          <p:nvPr/>
        </p:nvPicPr>
        <p:blipFill>
          <a:blip r:embed="rId2"/>
          <a:stretch>
            <a:fillRect/>
          </a:stretch>
        </p:blipFill>
        <p:spPr>
          <a:xfrm>
            <a:off x="112541" y="3863182"/>
            <a:ext cx="12192000" cy="2645222"/>
          </a:xfrm>
          <a:prstGeom prst="rect">
            <a:avLst/>
          </a:prstGeom>
        </p:spPr>
      </p:pic>
      <p:pic>
        <p:nvPicPr>
          <p:cNvPr id="9" name="Picture 8"/>
          <p:cNvPicPr>
            <a:picLocks noChangeAspect="1"/>
          </p:cNvPicPr>
          <p:nvPr/>
        </p:nvPicPr>
        <p:blipFill>
          <a:blip r:embed="rId3"/>
          <a:stretch>
            <a:fillRect/>
          </a:stretch>
        </p:blipFill>
        <p:spPr>
          <a:xfrm>
            <a:off x="4965895" y="1687513"/>
            <a:ext cx="5556739" cy="2356860"/>
          </a:xfrm>
          <a:prstGeom prst="rect">
            <a:avLst/>
          </a:prstGeom>
        </p:spPr>
      </p:pic>
    </p:spTree>
    <p:extLst>
      <p:ext uri="{BB962C8B-B14F-4D97-AF65-F5344CB8AC3E}">
        <p14:creationId xmlns:p14="http://schemas.microsoft.com/office/powerpoint/2010/main" val="1360518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An</a:t>
            </a:r>
            <a:r>
              <a:rPr lang="zh-CN" altLang="en-US" dirty="0" smtClean="0"/>
              <a:t> </a:t>
            </a:r>
            <a:r>
              <a:rPr lang="en-US" altLang="zh-CN" dirty="0" smtClean="0"/>
              <a:t>Example–</a:t>
            </a:r>
            <a:r>
              <a:rPr lang="zh-CN" altLang="en-US" dirty="0" smtClean="0"/>
              <a:t> </a:t>
            </a:r>
            <a:r>
              <a:rPr lang="en-US" altLang="zh-CN" dirty="0" smtClean="0"/>
              <a:t>The</a:t>
            </a:r>
            <a:r>
              <a:rPr lang="zh-CN" altLang="en-US" dirty="0" smtClean="0"/>
              <a:t> </a:t>
            </a:r>
            <a:r>
              <a:rPr lang="en-US" altLang="zh-CN" dirty="0" smtClean="0"/>
              <a:t>Dynamic</a:t>
            </a:r>
            <a:r>
              <a:rPr lang="zh-CN" altLang="en-US" dirty="0" smtClean="0"/>
              <a:t> </a:t>
            </a:r>
            <a:r>
              <a:rPr lang="en-US" altLang="zh-CN" dirty="0" smtClean="0"/>
              <a:t>Hedge</a:t>
            </a:r>
            <a:endParaRPr lang="en-US" dirty="0"/>
          </a:p>
        </p:txBody>
      </p:sp>
      <p:sp>
        <p:nvSpPr>
          <p:cNvPr id="5" name="Content Placeholder 4"/>
          <p:cNvSpPr>
            <a:spLocks noGrp="1"/>
          </p:cNvSpPr>
          <p:nvPr>
            <p:ph idx="1"/>
          </p:nvPr>
        </p:nvSpPr>
        <p:spPr>
          <a:xfrm>
            <a:off x="838200" y="1687513"/>
            <a:ext cx="10515600" cy="4351338"/>
          </a:xfrm>
        </p:spPr>
        <p:txBody>
          <a:bodyPr/>
          <a:lstStyle/>
          <a:p>
            <a:endParaRPr lang="en-US" altLang="zh-CN" dirty="0" smtClean="0"/>
          </a:p>
          <a:p>
            <a:r>
              <a:rPr lang="en-US" dirty="0"/>
              <a:t>futures gains or losses will be reinvested </a:t>
            </a:r>
          </a:p>
          <a:p>
            <a:endParaRPr lang="en-US" altLang="zh-CN" dirty="0" smtClean="0"/>
          </a:p>
          <a:p>
            <a:r>
              <a:rPr lang="en-US" altLang="zh-CN" dirty="0" smtClean="0"/>
              <a:t>S</a:t>
            </a:r>
            <a:r>
              <a:rPr lang="en-US" dirty="0" smtClean="0"/>
              <a:t>ince </a:t>
            </a:r>
            <a:r>
              <a:rPr lang="en-US" dirty="0"/>
              <a:t>the difference in pre-hedge cash flow for these two scenarios is $8,000 – $2,000 = $6,000 and the difference in futures prices for the two scenarios is $25 – $20 = $5, we require $6,000/$5 = 1,200 contracts to replicate the cash flows or short 1,200 contracts (the offsetting position) to hedge the cash flows. </a:t>
            </a:r>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778133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FUNDAMENTAL QUESTIONS </a:t>
            </a:r>
          </a:p>
        </p:txBody>
      </p:sp>
      <p:sp>
        <p:nvSpPr>
          <p:cNvPr id="3" name="Content Placeholder 2"/>
          <p:cNvSpPr>
            <a:spLocks noGrp="1"/>
          </p:cNvSpPr>
          <p:nvPr>
            <p:ph idx="1"/>
          </p:nvPr>
        </p:nvSpPr>
        <p:spPr/>
        <p:txBody>
          <a:bodyPr/>
          <a:lstStyle/>
          <a:p>
            <a:endParaRPr lang="en-US" dirty="0" smtClean="0"/>
          </a:p>
          <a:p>
            <a:r>
              <a:rPr lang="en-US" dirty="0" smtClean="0"/>
              <a:t>Why </a:t>
            </a:r>
            <a:r>
              <a:rPr lang="en-US" dirty="0"/>
              <a:t>Should We Hedge? </a:t>
            </a:r>
            <a:endParaRPr lang="en-US" dirty="0" smtClean="0"/>
          </a:p>
          <a:p>
            <a:r>
              <a:rPr lang="en-US" dirty="0"/>
              <a:t>What Risks Should We Hedge? </a:t>
            </a:r>
            <a:endParaRPr lang="en-US" dirty="0" smtClean="0"/>
          </a:p>
          <a:p>
            <a:endParaRPr lang="en-US" dirty="0"/>
          </a:p>
          <a:p>
            <a:endParaRPr lang="en-US" dirty="0"/>
          </a:p>
        </p:txBody>
      </p:sp>
    </p:spTree>
    <p:extLst>
      <p:ext uri="{BB962C8B-B14F-4D97-AF65-F5344CB8AC3E}">
        <p14:creationId xmlns:p14="http://schemas.microsoft.com/office/powerpoint/2010/main" val="289932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The</a:t>
            </a:r>
            <a:r>
              <a:rPr lang="zh-CN" altLang="en-US" dirty="0"/>
              <a:t> </a:t>
            </a:r>
            <a:r>
              <a:rPr lang="en-US" altLang="zh-CN" dirty="0"/>
              <a:t>Accounting</a:t>
            </a:r>
            <a:r>
              <a:rPr lang="zh-CN" altLang="en-US" dirty="0"/>
              <a:t> </a:t>
            </a:r>
            <a:r>
              <a:rPr lang="en-US" altLang="zh-CN" dirty="0"/>
              <a:t>Treatments</a:t>
            </a:r>
            <a:endParaRPr lang="en-US" dirty="0"/>
          </a:p>
        </p:txBody>
      </p:sp>
      <p:sp>
        <p:nvSpPr>
          <p:cNvPr id="3" name="Content Placeholder 2"/>
          <p:cNvSpPr>
            <a:spLocks noGrp="1"/>
          </p:cNvSpPr>
          <p:nvPr>
            <p:ph idx="1"/>
          </p:nvPr>
        </p:nvSpPr>
        <p:spPr/>
        <p:txBody>
          <a:bodyPr/>
          <a:lstStyle/>
          <a:p>
            <a:endParaRPr lang="en-US" dirty="0" smtClean="0"/>
          </a:p>
          <a:p>
            <a:r>
              <a:rPr lang="en-US" altLang="zh-CN" dirty="0" smtClean="0"/>
              <a:t>Whether</a:t>
            </a:r>
            <a:r>
              <a:rPr lang="zh-CN" altLang="en-US" dirty="0" smtClean="0"/>
              <a:t> </a:t>
            </a:r>
            <a:r>
              <a:rPr lang="en-US" dirty="0" smtClean="0"/>
              <a:t>hedge </a:t>
            </a:r>
            <a:r>
              <a:rPr lang="en-US" dirty="0"/>
              <a:t>transactions </a:t>
            </a:r>
            <a:r>
              <a:rPr lang="en-US" altLang="zh-CN" dirty="0" smtClean="0"/>
              <a:t>effect</a:t>
            </a:r>
            <a:r>
              <a:rPr lang="zh-CN" altLang="en-US" dirty="0" smtClean="0"/>
              <a:t> </a:t>
            </a:r>
            <a:r>
              <a:rPr lang="en-US" dirty="0" smtClean="0"/>
              <a:t>our </a:t>
            </a:r>
            <a:r>
              <a:rPr lang="en-US" dirty="0"/>
              <a:t>accounting </a:t>
            </a:r>
            <a:r>
              <a:rPr lang="en-US" dirty="0" smtClean="0"/>
              <a:t>statements </a:t>
            </a:r>
            <a:r>
              <a:rPr lang="en-US" dirty="0"/>
              <a:t>depends critically on whether these transactions qualify for the so-called hedge accounting treatment according to official pronouncement by the Financial Accounting Standards Board (FASB) or International Financial Reporting Standards (IFRS). </a:t>
            </a:r>
            <a:endParaRPr lang="en-US" dirty="0"/>
          </a:p>
          <a:p>
            <a:endParaRPr lang="en-US" dirty="0"/>
          </a:p>
          <a:p>
            <a:endParaRPr lang="en-US" dirty="0"/>
          </a:p>
        </p:txBody>
      </p:sp>
    </p:spTree>
    <p:extLst>
      <p:ext uri="{BB962C8B-B14F-4D97-AF65-F5344CB8AC3E}">
        <p14:creationId xmlns:p14="http://schemas.microsoft.com/office/powerpoint/2010/main" val="956232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The</a:t>
            </a:r>
            <a:r>
              <a:rPr lang="zh-CN" altLang="en-US" dirty="0"/>
              <a:t> </a:t>
            </a:r>
            <a:r>
              <a:rPr lang="en-US" altLang="zh-CN" dirty="0"/>
              <a:t>Accounting</a:t>
            </a:r>
            <a:r>
              <a:rPr lang="zh-CN" altLang="en-US" dirty="0"/>
              <a:t> </a:t>
            </a:r>
            <a:r>
              <a:rPr lang="en-US" altLang="zh-CN" dirty="0"/>
              <a:t>Treatments</a:t>
            </a:r>
            <a:endParaRPr lang="en-US" dirty="0"/>
          </a:p>
        </p:txBody>
      </p:sp>
      <p:sp>
        <p:nvSpPr>
          <p:cNvPr id="3" name="Content Placeholder 2"/>
          <p:cNvSpPr>
            <a:spLocks noGrp="1"/>
          </p:cNvSpPr>
          <p:nvPr>
            <p:ph idx="1"/>
          </p:nvPr>
        </p:nvSpPr>
        <p:spPr/>
        <p:txBody>
          <a:bodyPr/>
          <a:lstStyle/>
          <a:p>
            <a:endParaRPr lang="en-US" dirty="0" smtClean="0"/>
          </a:p>
          <a:p>
            <a:r>
              <a:rPr lang="en-US" dirty="0"/>
              <a:t>two allowable hedge accounting methods applies: </a:t>
            </a:r>
            <a:endParaRPr lang="en-US" dirty="0"/>
          </a:p>
          <a:p>
            <a:r>
              <a:rPr lang="zh-CN" altLang="en-US" dirty="0" smtClean="0"/>
              <a:t>        </a:t>
            </a:r>
            <a:r>
              <a:rPr lang="en-US" dirty="0" smtClean="0"/>
              <a:t>fair </a:t>
            </a:r>
            <a:r>
              <a:rPr lang="en-US" dirty="0"/>
              <a:t>value hedge </a:t>
            </a:r>
            <a:endParaRPr lang="en-US" dirty="0"/>
          </a:p>
          <a:p>
            <a:r>
              <a:rPr lang="zh-CN" altLang="en-US" dirty="0" smtClean="0"/>
              <a:t>       </a:t>
            </a:r>
            <a:r>
              <a:rPr lang="en-US" dirty="0" smtClean="0"/>
              <a:t> </a:t>
            </a:r>
            <a:r>
              <a:rPr lang="en-US" dirty="0"/>
              <a:t>cash flow </a:t>
            </a:r>
            <a:r>
              <a:rPr lang="en-US" dirty="0" smtClean="0"/>
              <a:t>hedge </a:t>
            </a:r>
            <a:endParaRPr lang="en-US" dirty="0"/>
          </a:p>
          <a:p>
            <a:endParaRPr lang="en-US" dirty="0"/>
          </a:p>
          <a:p>
            <a:endParaRPr lang="en-US" dirty="0"/>
          </a:p>
        </p:txBody>
      </p:sp>
    </p:spTree>
    <p:extLst>
      <p:ext uri="{BB962C8B-B14F-4D97-AF65-F5344CB8AC3E}">
        <p14:creationId xmlns:p14="http://schemas.microsoft.com/office/powerpoint/2010/main" val="155301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The</a:t>
            </a:r>
            <a:r>
              <a:rPr lang="zh-CN" altLang="en-US" dirty="0"/>
              <a:t> </a:t>
            </a:r>
            <a:r>
              <a:rPr lang="en-US" altLang="zh-CN" dirty="0"/>
              <a:t>Accounting</a:t>
            </a:r>
            <a:r>
              <a:rPr lang="zh-CN" altLang="en-US" dirty="0"/>
              <a:t> </a:t>
            </a:r>
            <a:r>
              <a:rPr lang="en-US" altLang="zh-CN" dirty="0"/>
              <a:t>Treatments</a:t>
            </a:r>
            <a:endParaRPr lang="en-US" dirty="0"/>
          </a:p>
        </p:txBody>
      </p:sp>
      <p:sp>
        <p:nvSpPr>
          <p:cNvPr id="3" name="Content Placeholder 2"/>
          <p:cNvSpPr>
            <a:spLocks noGrp="1"/>
          </p:cNvSpPr>
          <p:nvPr>
            <p:ph idx="1"/>
          </p:nvPr>
        </p:nvSpPr>
        <p:spPr/>
        <p:txBody>
          <a:bodyPr/>
          <a:lstStyle/>
          <a:p>
            <a:endParaRPr lang="en-US" dirty="0" smtClean="0"/>
          </a:p>
          <a:p>
            <a:r>
              <a:rPr lang="en-US" dirty="0"/>
              <a:t>two allowable hedge accounting methods applies: </a:t>
            </a:r>
            <a:endParaRPr lang="en-US" dirty="0"/>
          </a:p>
          <a:p>
            <a:r>
              <a:rPr lang="zh-CN" altLang="en-US" dirty="0" smtClean="0"/>
              <a:t>        </a:t>
            </a:r>
            <a:r>
              <a:rPr lang="en-US" dirty="0" smtClean="0"/>
              <a:t>fair </a:t>
            </a:r>
            <a:r>
              <a:rPr lang="en-US" dirty="0"/>
              <a:t>value hedge </a:t>
            </a:r>
            <a:endParaRPr lang="en-US" dirty="0"/>
          </a:p>
          <a:p>
            <a:r>
              <a:rPr lang="zh-CN" altLang="en-US" dirty="0" smtClean="0"/>
              <a:t>       </a:t>
            </a:r>
            <a:r>
              <a:rPr lang="en-US" dirty="0" smtClean="0"/>
              <a:t> </a:t>
            </a:r>
            <a:r>
              <a:rPr lang="en-US" dirty="0"/>
              <a:t>cash flow </a:t>
            </a:r>
            <a:r>
              <a:rPr lang="en-US" dirty="0" smtClean="0"/>
              <a:t>hedge </a:t>
            </a:r>
            <a:endParaRPr lang="en-US" dirty="0"/>
          </a:p>
          <a:p>
            <a:endParaRPr lang="en-US" dirty="0"/>
          </a:p>
          <a:p>
            <a:endParaRPr lang="en-US" dirty="0"/>
          </a:p>
        </p:txBody>
      </p:sp>
    </p:spTree>
    <p:extLst>
      <p:ext uri="{BB962C8B-B14F-4D97-AF65-F5344CB8AC3E}">
        <p14:creationId xmlns:p14="http://schemas.microsoft.com/office/powerpoint/2010/main" val="675984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The</a:t>
            </a:r>
            <a:r>
              <a:rPr lang="zh-CN" altLang="en-US" dirty="0"/>
              <a:t> </a:t>
            </a:r>
            <a:r>
              <a:rPr lang="en-US" altLang="zh-CN" dirty="0"/>
              <a:t>Accounting</a:t>
            </a:r>
            <a:r>
              <a:rPr lang="zh-CN" altLang="en-US" dirty="0"/>
              <a:t> </a:t>
            </a:r>
            <a:r>
              <a:rPr lang="en-US" altLang="zh-CN" dirty="0"/>
              <a:t>Treatments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altLang="zh-CN" dirty="0" smtClean="0"/>
              <a:t>P</a:t>
            </a:r>
            <a:r>
              <a:rPr lang="en-US" dirty="0" smtClean="0"/>
              <a:t>rior </a:t>
            </a:r>
            <a:r>
              <a:rPr lang="en-US" dirty="0"/>
              <a:t>to the settlement of the futures, unrealized gains or losses on the contracts will be reflected directly in shareholders’ equity without going through the company’s income </a:t>
            </a:r>
            <a:r>
              <a:rPr lang="en-US" dirty="0" smtClean="0"/>
              <a:t>statement—that </a:t>
            </a:r>
            <a:r>
              <a:rPr lang="en-US" dirty="0"/>
              <a:t>is, the unrealized gains or losses do not affect, or “bypass,” net income. </a:t>
            </a:r>
            <a:endParaRPr lang="en-US" dirty="0" smtClean="0"/>
          </a:p>
          <a:p>
            <a:r>
              <a:rPr lang="en-US" dirty="0" smtClean="0"/>
              <a:t>At </a:t>
            </a:r>
            <a:r>
              <a:rPr lang="en-US" dirty="0"/>
              <a:t>maturity, all unrealized gains and losses are reclassified as an earnings component into the net income of the maturity fiscal year</a:t>
            </a:r>
            <a:r>
              <a:rPr lang="en-US" dirty="0" smtClean="0"/>
              <a:t>.</a:t>
            </a:r>
          </a:p>
          <a:p>
            <a:r>
              <a:rPr lang="en-US" dirty="0" smtClean="0"/>
              <a:t> </a:t>
            </a:r>
            <a:r>
              <a:rPr lang="en-US" dirty="0"/>
              <a:t>In other words, prior to maturity, the accumulated unrealized gains and losses resulting from cash flow hedges are temporarily stored in a special place (a shareholder equity account called “accumulated other comprehensive income” [AOCI]) </a:t>
            </a:r>
            <a:endParaRPr lang="en-US" dirty="0"/>
          </a:p>
          <a:p>
            <a:endParaRPr lang="en-US" dirty="0"/>
          </a:p>
          <a:p>
            <a:endParaRPr lang="en-US" dirty="0"/>
          </a:p>
        </p:txBody>
      </p:sp>
    </p:spTree>
    <p:extLst>
      <p:ext uri="{BB962C8B-B14F-4D97-AF65-F5344CB8AC3E}">
        <p14:creationId xmlns:p14="http://schemas.microsoft.com/office/powerpoint/2010/main" val="1405541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The</a:t>
            </a:r>
            <a:r>
              <a:rPr lang="zh-CN" altLang="en-US" dirty="0"/>
              <a:t> </a:t>
            </a:r>
            <a:r>
              <a:rPr lang="en-US" altLang="zh-CN" dirty="0"/>
              <a:t>Accounting</a:t>
            </a:r>
            <a:r>
              <a:rPr lang="zh-CN" altLang="en-US" dirty="0"/>
              <a:t> </a:t>
            </a:r>
            <a:r>
              <a:rPr lang="en-US" altLang="zh-CN" dirty="0"/>
              <a:t>Treatments</a:t>
            </a:r>
            <a:endParaRPr lang="en-US" dirty="0"/>
          </a:p>
        </p:txBody>
      </p:sp>
      <p:sp>
        <p:nvSpPr>
          <p:cNvPr id="3" name="Content Placeholder 2"/>
          <p:cNvSpPr>
            <a:spLocks noGrp="1"/>
          </p:cNvSpPr>
          <p:nvPr>
            <p:ph idx="1"/>
          </p:nvPr>
        </p:nvSpPr>
        <p:spPr/>
        <p:txBody>
          <a:bodyPr/>
          <a:lstStyle/>
          <a:p>
            <a:endParaRPr lang="en-US" dirty="0" smtClean="0"/>
          </a:p>
          <a:p>
            <a:r>
              <a:rPr lang="en-US" altLang="zh-CN" dirty="0" smtClean="0"/>
              <a:t>However,</a:t>
            </a:r>
            <a:r>
              <a:rPr lang="zh-CN" altLang="en-US" dirty="0" smtClean="0"/>
              <a:t> </a:t>
            </a:r>
            <a:r>
              <a:rPr lang="en-US" altLang="zh-CN" dirty="0" smtClean="0"/>
              <a:t>there</a:t>
            </a:r>
            <a:r>
              <a:rPr lang="zh-CN" altLang="en-US" dirty="0" smtClean="0"/>
              <a:t> </a:t>
            </a:r>
            <a:r>
              <a:rPr lang="en-US" dirty="0" smtClean="0"/>
              <a:t>only </a:t>
            </a:r>
            <a:r>
              <a:rPr lang="en-US" altLang="zh-CN" dirty="0" smtClean="0"/>
              <a:t>allows</a:t>
            </a:r>
            <a:r>
              <a:rPr lang="zh-CN" altLang="en-US" dirty="0" smtClean="0"/>
              <a:t> </a:t>
            </a:r>
            <a:r>
              <a:rPr lang="en-US" dirty="0" smtClean="0"/>
              <a:t>the </a:t>
            </a:r>
            <a:r>
              <a:rPr lang="en-US" dirty="0"/>
              <a:t>“effective” portion of the cash flow hedge to be stored in AOCI prior to maturity. </a:t>
            </a:r>
            <a:endParaRPr lang="en-US" dirty="0" smtClean="0"/>
          </a:p>
          <a:p>
            <a:r>
              <a:rPr lang="en-US" dirty="0"/>
              <a:t>In fact, if the ineffective portion becomes too </a:t>
            </a:r>
            <a:r>
              <a:rPr lang="en-US" dirty="0" smtClean="0"/>
              <a:t>big</a:t>
            </a:r>
            <a:r>
              <a:rPr lang="en-US" altLang="zh-CN" dirty="0" smtClean="0"/>
              <a:t>,</a:t>
            </a:r>
            <a:r>
              <a:rPr lang="zh-CN" altLang="en-US" dirty="0" smtClean="0"/>
              <a:t> </a:t>
            </a:r>
            <a:r>
              <a:rPr lang="en-US" dirty="0" smtClean="0"/>
              <a:t>the </a:t>
            </a:r>
            <a:r>
              <a:rPr lang="en-US" dirty="0"/>
              <a:t>hedge may be disqualified from receiving the cash flow hedge accounting treatment</a:t>
            </a:r>
            <a:r>
              <a:rPr lang="en-US" dirty="0" smtClean="0"/>
              <a:t>.</a:t>
            </a:r>
          </a:p>
          <a:p>
            <a:r>
              <a:rPr lang="en-US" dirty="0"/>
              <a:t>Failure to qualify as a hedge often penalizes true economic hedging. An unqualified hedge typically reduces volatility of future cash flows but increases volatility of reported earnings. </a:t>
            </a:r>
            <a:r>
              <a:rPr lang="en-US" dirty="0" smtClean="0"/>
              <a: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389765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Cost</a:t>
            </a:r>
            <a:r>
              <a:rPr lang="zh-CN" altLang="en-US" dirty="0" smtClean="0"/>
              <a:t> </a:t>
            </a:r>
            <a:r>
              <a:rPr lang="en-US" altLang="zh-CN" dirty="0" smtClean="0"/>
              <a:t>Issues</a:t>
            </a:r>
            <a:endParaRPr lang="en-US" dirty="0"/>
          </a:p>
        </p:txBody>
      </p:sp>
      <p:sp>
        <p:nvSpPr>
          <p:cNvPr id="3" name="Content Placeholder 2"/>
          <p:cNvSpPr>
            <a:spLocks noGrp="1"/>
          </p:cNvSpPr>
          <p:nvPr>
            <p:ph idx="1"/>
          </p:nvPr>
        </p:nvSpPr>
        <p:spPr/>
        <p:txBody>
          <a:bodyPr/>
          <a:lstStyle/>
          <a:p>
            <a:endParaRPr lang="en-US" dirty="0" smtClean="0"/>
          </a:p>
          <a:p>
            <a:r>
              <a:rPr lang="en-US" dirty="0"/>
              <a:t>In practice, the cost includes transaction costs such as commissions, bid-ask spread, and any internal costs of trading (e.g., hiring a trader and set- ting up accounting oversight).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02379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 POLICY </a:t>
            </a:r>
          </a:p>
        </p:txBody>
      </p:sp>
      <p:sp>
        <p:nvSpPr>
          <p:cNvPr id="3" name="Content Placeholder 2"/>
          <p:cNvSpPr>
            <a:spLocks noGrp="1"/>
          </p:cNvSpPr>
          <p:nvPr>
            <p:ph idx="1"/>
          </p:nvPr>
        </p:nvSpPr>
        <p:spPr/>
        <p:txBody>
          <a:bodyPr/>
          <a:lstStyle/>
          <a:p>
            <a:endParaRPr lang="en-US" dirty="0" smtClean="0"/>
          </a:p>
          <a:p>
            <a:r>
              <a:rPr lang="en-US" altLang="zh-CN" dirty="0" smtClean="0"/>
              <a:t>An</a:t>
            </a:r>
            <a:r>
              <a:rPr lang="zh-CN" altLang="en-US" dirty="0" smtClean="0"/>
              <a:t> </a:t>
            </a:r>
            <a:r>
              <a:rPr lang="en-US" dirty="0" smtClean="0"/>
              <a:t>effective </a:t>
            </a:r>
            <a:r>
              <a:rPr lang="en-US" dirty="0"/>
              <a:t>risk management </a:t>
            </a:r>
            <a:r>
              <a:rPr lang="en-US" dirty="0" smtClean="0"/>
              <a:t>policy</a:t>
            </a:r>
            <a:r>
              <a:rPr lang="zh-CN" altLang="en-US" dirty="0" smtClean="0"/>
              <a:t> </a:t>
            </a:r>
            <a:r>
              <a:rPr lang="en-US" dirty="0" smtClean="0"/>
              <a:t>should specify </a:t>
            </a:r>
            <a:r>
              <a:rPr lang="en-US" dirty="0"/>
              <a:t>the goal and scope of any hedging activity, and </a:t>
            </a:r>
            <a:r>
              <a:rPr lang="en-US" dirty="0" smtClean="0"/>
              <a:t>dictate </a:t>
            </a:r>
            <a:r>
              <a:rPr lang="en-US" dirty="0"/>
              <a:t>the degree of centralization and the control systems. Furthermore, the policy should provide for oversight and evaluation of the effectiveness of hedging.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98202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endParaRPr lang="en-US" dirty="0" smtClean="0"/>
          </a:p>
        </p:txBody>
      </p:sp>
      <p:sp>
        <p:nvSpPr>
          <p:cNvPr id="3" name="Content Placeholder 2"/>
          <p:cNvSpPr>
            <a:spLocks noGrp="1"/>
          </p:cNvSpPr>
          <p:nvPr>
            <p:ph idx="1"/>
          </p:nvPr>
        </p:nvSpPr>
        <p:spPr/>
        <p:txBody>
          <a:bodyPr/>
          <a:lstStyle/>
          <a:p>
            <a:r>
              <a:rPr lang="en-US" dirty="0"/>
              <a:t>This article has been revised and updated since its original publication in </a:t>
            </a:r>
            <a:r>
              <a:rPr lang="en-US" altLang="zh-CN" dirty="0" smtClean="0"/>
              <a:t>1997</a:t>
            </a:r>
          </a:p>
          <a:p>
            <a:r>
              <a:rPr lang="en-US" altLang="zh-CN" dirty="0"/>
              <a:t>W</a:t>
            </a:r>
            <a:r>
              <a:rPr lang="en-US" dirty="0" smtClean="0"/>
              <a:t>hat </a:t>
            </a:r>
            <a:r>
              <a:rPr lang="en-US" dirty="0"/>
              <a:t>they called the </a:t>
            </a:r>
            <a:r>
              <a:rPr lang="en-US" altLang="zh-CN" dirty="0" smtClean="0"/>
              <a:t>“</a:t>
            </a:r>
            <a:r>
              <a:rPr lang="en-US" dirty="0" smtClean="0"/>
              <a:t>new</a:t>
            </a:r>
            <a:r>
              <a:rPr lang="en-US" altLang="zh-CN" dirty="0" smtClean="0"/>
              <a:t>”</a:t>
            </a:r>
            <a:r>
              <a:rPr lang="en-US" dirty="0" smtClean="0"/>
              <a:t> </a:t>
            </a:r>
            <a:r>
              <a:rPr lang="en-US" dirty="0"/>
              <a:t>risk </a:t>
            </a:r>
            <a:r>
              <a:rPr lang="en-US" dirty="0" smtClean="0"/>
              <a:t>management</a:t>
            </a:r>
            <a:r>
              <a:rPr lang="zh-CN" altLang="en-US" dirty="0" smtClean="0"/>
              <a:t> </a:t>
            </a:r>
            <a:r>
              <a:rPr lang="en-US" altLang="zh-CN" dirty="0" smtClean="0"/>
              <a:t>refers</a:t>
            </a:r>
            <a:r>
              <a:rPr lang="zh-CN" altLang="en-US" dirty="0" smtClean="0"/>
              <a:t> </a:t>
            </a:r>
            <a:r>
              <a:rPr lang="en-US" altLang="zh-CN" dirty="0" smtClean="0"/>
              <a:t>to</a:t>
            </a:r>
            <a:r>
              <a:rPr lang="zh-CN" altLang="en-US" dirty="0" smtClean="0"/>
              <a:t> </a:t>
            </a:r>
            <a:r>
              <a:rPr lang="en-US" dirty="0" smtClean="0"/>
              <a:t>the </a:t>
            </a:r>
            <a:r>
              <a:rPr lang="en-US" dirty="0"/>
              <a:t>use of financial derivatives to hedge risk in </a:t>
            </a:r>
            <a:r>
              <a:rPr lang="en-US" dirty="0" smtClean="0"/>
              <a:t>firms</a:t>
            </a:r>
            <a:endParaRPr lang="en-US" dirty="0"/>
          </a:p>
          <a:p>
            <a:r>
              <a:rPr lang="en-US" altLang="zh-CN" dirty="0"/>
              <a:t>T</a:t>
            </a:r>
            <a:r>
              <a:rPr lang="en-US" dirty="0" smtClean="0"/>
              <a:t>he </a:t>
            </a:r>
            <a:r>
              <a:rPr lang="en-US" dirty="0"/>
              <a:t>“new” risk management has become commonplace and indeed played a big role in the financial crisis </a:t>
            </a:r>
            <a:endParaRPr lang="en-US" dirty="0" smtClean="0"/>
          </a:p>
          <a:p>
            <a:r>
              <a:rPr lang="en-US" altLang="zh-CN" dirty="0" smtClean="0"/>
              <a:t>The</a:t>
            </a:r>
            <a:r>
              <a:rPr lang="zh-CN" altLang="en-US" dirty="0" smtClean="0"/>
              <a:t> </a:t>
            </a:r>
            <a:r>
              <a:rPr lang="en-US" altLang="zh-CN" dirty="0" smtClean="0"/>
              <a:t>“old”</a:t>
            </a:r>
            <a:r>
              <a:rPr lang="zh-CN" altLang="en-US" dirty="0" smtClean="0"/>
              <a:t> </a:t>
            </a:r>
            <a:r>
              <a:rPr lang="en-US" dirty="0" smtClean="0"/>
              <a:t>risk </a:t>
            </a:r>
            <a:r>
              <a:rPr lang="en-US" dirty="0"/>
              <a:t>management meant buying corporate insurance, implementing </a:t>
            </a:r>
            <a:r>
              <a:rPr lang="en-US" dirty="0" smtClean="0"/>
              <a:t>procedures </a:t>
            </a:r>
            <a:r>
              <a:rPr lang="en-US" dirty="0"/>
              <a:t>to avoid lawsuits and accidents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45556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altLang="zh-CN" dirty="0" smtClean="0"/>
              <a:t>It</a:t>
            </a:r>
            <a:r>
              <a:rPr lang="zh-CN" altLang="en-US" dirty="0" smtClean="0"/>
              <a:t> </a:t>
            </a:r>
            <a:r>
              <a:rPr lang="en-US" altLang="zh-CN" dirty="0" smtClean="0"/>
              <a:t>could</a:t>
            </a:r>
            <a:r>
              <a:rPr lang="zh-CN" altLang="en-US" dirty="0" smtClean="0"/>
              <a:t> </a:t>
            </a:r>
            <a:r>
              <a:rPr lang="en-US" altLang="zh-CN" dirty="0" smtClean="0"/>
              <a:t>be</a:t>
            </a:r>
            <a:endParaRPr lang="en-US" dirty="0" smtClean="0"/>
          </a:p>
        </p:txBody>
      </p:sp>
      <p:sp>
        <p:nvSpPr>
          <p:cNvPr id="3" name="Content Placeholder 2"/>
          <p:cNvSpPr>
            <a:spLocks noGrp="1"/>
          </p:cNvSpPr>
          <p:nvPr>
            <p:ph idx="1"/>
          </p:nvPr>
        </p:nvSpPr>
        <p:spPr>
          <a:xfrm>
            <a:off x="838200" y="1690688"/>
            <a:ext cx="10515600" cy="4351338"/>
          </a:xfrm>
        </p:spPr>
        <p:txBody>
          <a:bodyPr>
            <a:normAutofit/>
          </a:bodyPr>
          <a:lstStyle/>
          <a:p>
            <a:endParaRPr lang="en-US" altLang="zh-CN" dirty="0" smtClean="0"/>
          </a:p>
          <a:p>
            <a:r>
              <a:rPr lang="en-US" altLang="zh-CN" dirty="0" smtClean="0"/>
              <a:t>Good</a:t>
            </a:r>
            <a:endParaRPr lang="en-US" dirty="0" smtClean="0"/>
          </a:p>
          <a:p>
            <a:r>
              <a:rPr lang="en-US" altLang="zh-CN" dirty="0" smtClean="0"/>
              <a:t>Bad</a:t>
            </a:r>
            <a:endParaRPr lang="en-US" altLang="zh-CN" dirty="0"/>
          </a:p>
          <a:p>
            <a:r>
              <a:rPr lang="en-US" altLang="zh-CN" dirty="0" smtClean="0"/>
              <a:t>Ugly</a:t>
            </a:r>
            <a:endParaRPr lang="en-US" dirty="0" smtClean="0"/>
          </a:p>
        </p:txBody>
      </p:sp>
    </p:spTree>
    <p:extLst>
      <p:ext uri="{BB962C8B-B14F-4D97-AF65-F5344CB8AC3E}">
        <p14:creationId xmlns:p14="http://schemas.microsoft.com/office/powerpoint/2010/main" val="242737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TOOLS FOR THE NEW RISK MANAGEMENT </a:t>
            </a:r>
          </a:p>
        </p:txBody>
      </p:sp>
      <p:sp>
        <p:nvSpPr>
          <p:cNvPr id="3" name="Content Placeholder 2"/>
          <p:cNvSpPr>
            <a:spLocks noGrp="1"/>
          </p:cNvSpPr>
          <p:nvPr>
            <p:ph idx="1"/>
          </p:nvPr>
        </p:nvSpPr>
        <p:spPr/>
        <p:txBody>
          <a:bodyPr/>
          <a:lstStyle/>
          <a:p>
            <a:endParaRPr lang="en-US" dirty="0" smtClean="0"/>
          </a:p>
          <a:p>
            <a:r>
              <a:rPr lang="en-US" dirty="0" smtClean="0"/>
              <a:t>The </a:t>
            </a:r>
            <a:r>
              <a:rPr lang="en-US" dirty="0"/>
              <a:t>Black-Scholes model </a:t>
            </a:r>
            <a:endParaRPr lang="en-US" dirty="0"/>
          </a:p>
          <a:p>
            <a:r>
              <a:rPr lang="en-US" altLang="zh-CN" dirty="0"/>
              <a:t>O</a:t>
            </a:r>
            <a:r>
              <a:rPr lang="en-US" dirty="0" smtClean="0"/>
              <a:t>ptions</a:t>
            </a:r>
            <a:r>
              <a:rPr lang="en-US" dirty="0"/>
              <a:t>, futures, futures options, swaps, caps, collars, floors, and a variety of other financial instruments </a:t>
            </a:r>
            <a:endParaRPr lang="en-US" dirty="0" smtClean="0"/>
          </a:p>
        </p:txBody>
      </p:sp>
    </p:spTree>
    <p:extLst>
      <p:ext uri="{BB962C8B-B14F-4D97-AF65-F5344CB8AC3E}">
        <p14:creationId xmlns:p14="http://schemas.microsoft.com/office/powerpoint/2010/main" val="2983545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Something</a:t>
            </a:r>
            <a:r>
              <a:rPr lang="zh-CN" altLang="en-US" dirty="0" smtClean="0"/>
              <a:t> </a:t>
            </a:r>
            <a:r>
              <a:rPr lang="en-US" altLang="zh-CN" dirty="0" smtClean="0"/>
              <a:t>same</a:t>
            </a:r>
            <a:r>
              <a:rPr lang="zh-CN" altLang="en-US" dirty="0" smtClean="0"/>
              <a:t> </a:t>
            </a:r>
            <a:r>
              <a:rPr lang="en-US" altLang="zh-CN" dirty="0" smtClean="0"/>
              <a:t>here</a:t>
            </a:r>
            <a:r>
              <a:rPr lang="zh-CN" altLang="en-US" dirty="0" smtClean="0"/>
              <a:t> </a:t>
            </a:r>
            <a:endParaRPr lang="en-US" dirty="0"/>
          </a:p>
        </p:txBody>
      </p:sp>
      <p:sp>
        <p:nvSpPr>
          <p:cNvPr id="3" name="Content Placeholder 2"/>
          <p:cNvSpPr>
            <a:spLocks noGrp="1"/>
          </p:cNvSpPr>
          <p:nvPr>
            <p:ph idx="1"/>
          </p:nvPr>
        </p:nvSpPr>
        <p:spPr>
          <a:xfrm>
            <a:off x="838200" y="1482291"/>
            <a:ext cx="10515600" cy="4694672"/>
          </a:xfrm>
        </p:spPr>
        <p:txBody>
          <a:bodyPr/>
          <a:lstStyle/>
          <a:p>
            <a:endParaRPr lang="en-US" dirty="0" smtClean="0"/>
          </a:p>
          <a:p>
            <a:r>
              <a:rPr lang="en-US" altLang="zh-CN" dirty="0"/>
              <a:t>T</a:t>
            </a:r>
            <a:r>
              <a:rPr lang="en-US" dirty="0" smtClean="0"/>
              <a:t>his </a:t>
            </a:r>
            <a:r>
              <a:rPr lang="en-US" dirty="0"/>
              <a:t>strategy is the same as insurance. For the insured, the insurance policy makes money in bad times (when an insurable event occurs) and loses money in good times (when no insurable event occurs but the premium is paid), which reduces risk by softening the impact of bad outcomes. </a:t>
            </a:r>
            <a:endParaRPr lang="en-US" dirty="0" smtClean="0"/>
          </a:p>
          <a:p>
            <a:r>
              <a:rPr lang="en-US" dirty="0" smtClean="0"/>
              <a:t>The </a:t>
            </a:r>
            <a:r>
              <a:rPr lang="en-US" dirty="0"/>
              <a:t>same is true of a hedging strategy; losing money on the hedge in good times and making money in bad times offsets the original cash flows, making the total cash flow less volatile. </a:t>
            </a:r>
            <a:endParaRPr lang="en-US" dirty="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974050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An</a:t>
            </a:r>
            <a:r>
              <a:rPr lang="zh-CN" altLang="en-US" dirty="0" smtClean="0"/>
              <a:t> </a:t>
            </a:r>
            <a:r>
              <a:rPr lang="en-US" altLang="zh-CN" dirty="0" smtClean="0"/>
              <a:t>Example</a:t>
            </a:r>
            <a:endParaRPr lang="en-US" dirty="0"/>
          </a:p>
        </p:txBody>
      </p:sp>
      <p:sp>
        <p:nvSpPr>
          <p:cNvPr id="5" name="Content Placeholder 4"/>
          <p:cNvSpPr>
            <a:spLocks noGrp="1"/>
          </p:cNvSpPr>
          <p:nvPr>
            <p:ph idx="1"/>
          </p:nvPr>
        </p:nvSpPr>
        <p:spPr/>
        <p:txBody>
          <a:bodyPr/>
          <a:lstStyle/>
          <a:p>
            <a:r>
              <a:rPr lang="en-US" altLang="zh-CN" dirty="0" smtClean="0"/>
              <a:t>Consider</a:t>
            </a:r>
            <a:r>
              <a:rPr lang="zh-CN" altLang="en-US" dirty="0" smtClean="0"/>
              <a:t> </a:t>
            </a:r>
            <a:r>
              <a:rPr lang="en-US" dirty="0" smtClean="0"/>
              <a:t>a </a:t>
            </a:r>
            <a:r>
              <a:rPr lang="en-US" dirty="0"/>
              <a:t>manufacturer that </a:t>
            </a:r>
            <a:r>
              <a:rPr lang="en-US" altLang="zh-CN" dirty="0" smtClean="0"/>
              <a:t>will</a:t>
            </a:r>
            <a:r>
              <a:rPr lang="zh-CN" altLang="en-US" dirty="0" smtClean="0"/>
              <a:t> </a:t>
            </a:r>
            <a:r>
              <a:rPr lang="en-US" altLang="zh-CN" dirty="0" smtClean="0"/>
              <a:t>use</a:t>
            </a:r>
            <a:r>
              <a:rPr lang="en-US" dirty="0" smtClean="0"/>
              <a:t> </a:t>
            </a:r>
            <a:r>
              <a:rPr lang="en-US" dirty="0"/>
              <a:t>significant amounts of copper as an input </a:t>
            </a:r>
            <a:r>
              <a:rPr lang="en-US" altLang="zh-CN" dirty="0" smtClean="0"/>
              <a:t>in</a:t>
            </a:r>
            <a:r>
              <a:rPr lang="zh-CN" altLang="en-US" dirty="0" smtClean="0"/>
              <a:t> </a:t>
            </a:r>
            <a:r>
              <a:rPr lang="en-US" altLang="zh-CN" dirty="0" smtClean="0"/>
              <a:t>one</a:t>
            </a:r>
            <a:r>
              <a:rPr lang="zh-CN" altLang="en-US" dirty="0" smtClean="0"/>
              <a:t> </a:t>
            </a:r>
            <a:r>
              <a:rPr lang="en-US" altLang="zh-CN" dirty="0" smtClean="0"/>
              <a:t>year</a:t>
            </a:r>
            <a:endParaRPr lang="en-US" dirty="0" smtClean="0"/>
          </a:p>
          <a:p>
            <a:r>
              <a:rPr lang="en-US" altLang="zh-CN" dirty="0"/>
              <a:t>T</a:t>
            </a:r>
            <a:r>
              <a:rPr lang="en-US" dirty="0" smtClean="0"/>
              <a:t>he </a:t>
            </a:r>
            <a:r>
              <a:rPr lang="en-US" dirty="0"/>
              <a:t>expected output is 1,000 units, which will sell for $100 per unit. The price has been committed to in advance because of long-term contracts, but the quantity may vary </a:t>
            </a:r>
            <a:r>
              <a:rPr lang="en-US" dirty="0" smtClean="0"/>
              <a:t>around</a:t>
            </a:r>
          </a:p>
          <a:p>
            <a:r>
              <a:rPr lang="en-US" dirty="0" smtClean="0"/>
              <a:t> </a:t>
            </a:r>
            <a:r>
              <a:rPr lang="en-US" dirty="0"/>
              <a:t>If purchased in the spot market, the copper in the unit might cost $25 (with probability 1/4), $20 (with probability 1/2), or $15 (with probability 1/4). </a:t>
            </a:r>
            <a:endParaRPr lang="en-US" dirty="0"/>
          </a:p>
          <a:p>
            <a:endParaRPr lang="en-US" dirty="0"/>
          </a:p>
          <a:p>
            <a:endParaRPr lang="en-US" dirty="0"/>
          </a:p>
        </p:txBody>
      </p:sp>
    </p:spTree>
    <p:extLst>
      <p:ext uri="{BB962C8B-B14F-4D97-AF65-F5344CB8AC3E}">
        <p14:creationId xmlns:p14="http://schemas.microsoft.com/office/powerpoint/2010/main" val="2151475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An</a:t>
            </a:r>
            <a:r>
              <a:rPr lang="zh-CN" altLang="en-US" dirty="0"/>
              <a:t> </a:t>
            </a:r>
            <a:r>
              <a:rPr lang="en-US" altLang="zh-CN" dirty="0"/>
              <a:t>Example</a:t>
            </a:r>
            <a:endParaRPr lang="en-US" dirty="0" smtClean="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332642" y="2272241"/>
            <a:ext cx="11859358" cy="2496707"/>
          </a:xfrm>
          <a:prstGeom prst="rect">
            <a:avLst/>
          </a:prstGeom>
        </p:spPr>
      </p:pic>
    </p:spTree>
    <p:extLst>
      <p:ext uri="{BB962C8B-B14F-4D97-AF65-F5344CB8AC3E}">
        <p14:creationId xmlns:p14="http://schemas.microsoft.com/office/powerpoint/2010/main" val="47151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An</a:t>
            </a:r>
            <a:r>
              <a:rPr lang="zh-CN" altLang="en-US" dirty="0"/>
              <a:t> </a:t>
            </a:r>
            <a:r>
              <a:rPr lang="en-US" altLang="zh-CN" dirty="0"/>
              <a:t>Example</a:t>
            </a:r>
            <a:endParaRPr lang="en-US" dirty="0" smtClean="0"/>
          </a:p>
        </p:txBody>
      </p:sp>
      <p:sp>
        <p:nvSpPr>
          <p:cNvPr id="3" name="Content Placeholder 2"/>
          <p:cNvSpPr>
            <a:spLocks noGrp="1"/>
          </p:cNvSpPr>
          <p:nvPr>
            <p:ph idx="1"/>
          </p:nvPr>
        </p:nvSpPr>
        <p:spPr/>
        <p:txBody>
          <a:bodyPr>
            <a:normAutofit lnSpcReduction="10000"/>
          </a:bodyPr>
          <a:lstStyle/>
          <a:p>
            <a:r>
              <a:rPr lang="en-US" altLang="zh-CN" dirty="0" smtClean="0"/>
              <a:t>Hedge</a:t>
            </a:r>
            <a:r>
              <a:rPr lang="zh-CN" altLang="en-US" dirty="0" smtClean="0"/>
              <a:t> </a:t>
            </a:r>
            <a:r>
              <a:rPr lang="en-US" altLang="zh-CN" dirty="0" smtClean="0"/>
              <a:t>with</a:t>
            </a:r>
            <a:r>
              <a:rPr lang="zh-CN" altLang="en-US" dirty="0" smtClean="0"/>
              <a:t> </a:t>
            </a:r>
            <a:r>
              <a:rPr lang="en-US" altLang="zh-CN" dirty="0" smtClean="0"/>
              <a:t>forward</a:t>
            </a:r>
            <a:r>
              <a:rPr lang="zh-CN" altLang="en-US" dirty="0" smtClean="0"/>
              <a:t> </a:t>
            </a:r>
            <a:r>
              <a:rPr lang="en-US" altLang="zh-CN" dirty="0" smtClean="0"/>
              <a:t>contract</a:t>
            </a:r>
            <a:r>
              <a:rPr lang="zh-CN" altLang="en-US" dirty="0" smtClean="0"/>
              <a:t> </a:t>
            </a:r>
            <a:r>
              <a:rPr lang="en-US" altLang="zh-CN" dirty="0" smtClean="0"/>
              <a:t>at</a:t>
            </a:r>
            <a:r>
              <a:rPr lang="zh-CN" altLang="en-US" dirty="0" smtClean="0"/>
              <a:t> </a:t>
            </a:r>
            <a:r>
              <a:rPr lang="en-US" altLang="zh-CN" dirty="0"/>
              <a:t>$20 </a:t>
            </a:r>
            <a:r>
              <a:rPr lang="en-US" altLang="zh-CN" dirty="0" smtClean="0"/>
              <a:t>in</a:t>
            </a:r>
            <a:r>
              <a:rPr lang="zh-CN" altLang="en-US" dirty="0" smtClean="0"/>
              <a:t> </a:t>
            </a:r>
            <a:r>
              <a:rPr lang="en-US" altLang="zh-CN" dirty="0" smtClean="0"/>
              <a:t>one</a:t>
            </a:r>
            <a:r>
              <a:rPr lang="zh-CN" altLang="en-US" dirty="0" smtClean="0"/>
              <a:t> </a:t>
            </a:r>
            <a:r>
              <a:rPr lang="en-US" altLang="zh-CN" dirty="0" smtClean="0"/>
              <a:t>year</a:t>
            </a:r>
            <a:r>
              <a:rPr lang="zh-CN" altLang="en-US" dirty="0" smtClean="0"/>
              <a:t> </a:t>
            </a:r>
            <a:r>
              <a:rPr lang="en-US" altLang="zh-CN" dirty="0" smtClean="0"/>
              <a:t>for</a:t>
            </a:r>
            <a:r>
              <a:rPr lang="zh-CN" altLang="en-US" dirty="0" smtClean="0"/>
              <a:t> </a:t>
            </a:r>
            <a:r>
              <a:rPr lang="en-US" altLang="zh-CN" dirty="0" smtClean="0"/>
              <a:t>1000</a:t>
            </a:r>
            <a:r>
              <a:rPr lang="zh-CN" altLang="en-US" dirty="0" smtClean="0"/>
              <a:t> </a:t>
            </a:r>
            <a:r>
              <a:rPr lang="en-US" altLang="zh-CN" dirty="0" smtClean="0"/>
              <a:t>units</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en-US" dirty="0" smtClean="0"/>
              <a:t>this </a:t>
            </a:r>
            <a:r>
              <a:rPr lang="en-US" dirty="0"/>
              <a:t>naive hedge actually increases risk </a:t>
            </a:r>
            <a:endParaRPr lang="en-US" dirty="0"/>
          </a:p>
          <a:p>
            <a:endParaRPr lang="zh-CN" alt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936674" y="2569200"/>
            <a:ext cx="7281887" cy="674095"/>
          </a:xfrm>
          <a:prstGeom prst="rect">
            <a:avLst/>
          </a:prstGeom>
        </p:spPr>
      </p:pic>
      <p:pic>
        <p:nvPicPr>
          <p:cNvPr id="6" name="Picture 5"/>
          <p:cNvPicPr>
            <a:picLocks noChangeAspect="1"/>
          </p:cNvPicPr>
          <p:nvPr/>
        </p:nvPicPr>
        <p:blipFill>
          <a:blip r:embed="rId3"/>
          <a:stretch>
            <a:fillRect/>
          </a:stretch>
        </p:blipFill>
        <p:spPr>
          <a:xfrm>
            <a:off x="838200" y="3310764"/>
            <a:ext cx="9177997" cy="2305221"/>
          </a:xfrm>
          <a:prstGeom prst="rect">
            <a:avLst/>
          </a:prstGeom>
        </p:spPr>
      </p:pic>
    </p:spTree>
    <p:extLst>
      <p:ext uri="{BB962C8B-B14F-4D97-AF65-F5344CB8AC3E}">
        <p14:creationId xmlns:p14="http://schemas.microsoft.com/office/powerpoint/2010/main" val="180389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An</a:t>
            </a:r>
            <a:r>
              <a:rPr lang="zh-CN" altLang="en-US" dirty="0"/>
              <a:t> </a:t>
            </a:r>
            <a:r>
              <a:rPr lang="en-US" altLang="zh-CN" dirty="0"/>
              <a:t>Example</a:t>
            </a:r>
            <a:endParaRPr lang="en-US" dirty="0" smtClean="0"/>
          </a:p>
        </p:txBody>
      </p:sp>
      <p:pic>
        <p:nvPicPr>
          <p:cNvPr id="5" name="Content Placeholder 4"/>
          <p:cNvPicPr>
            <a:picLocks noGrp="1" noChangeAspect="1"/>
          </p:cNvPicPr>
          <p:nvPr>
            <p:ph idx="1"/>
          </p:nvPr>
        </p:nvPicPr>
        <p:blipFill>
          <a:blip r:embed="rId2"/>
          <a:stretch>
            <a:fillRect/>
          </a:stretch>
        </p:blipFill>
        <p:spPr>
          <a:xfrm>
            <a:off x="838200" y="1855971"/>
            <a:ext cx="5084298" cy="677906"/>
          </a:xfrm>
          <a:prstGeom prst="rect">
            <a:avLst/>
          </a:prstGeom>
        </p:spPr>
      </p:pic>
      <p:pic>
        <p:nvPicPr>
          <p:cNvPr id="7" name="Picture 6"/>
          <p:cNvPicPr>
            <a:picLocks noChangeAspect="1"/>
          </p:cNvPicPr>
          <p:nvPr/>
        </p:nvPicPr>
        <p:blipFill>
          <a:blip r:embed="rId3"/>
          <a:stretch>
            <a:fillRect/>
          </a:stretch>
        </p:blipFill>
        <p:spPr>
          <a:xfrm>
            <a:off x="838200" y="2533877"/>
            <a:ext cx="8343007" cy="1967785"/>
          </a:xfrm>
          <a:prstGeom prst="rect">
            <a:avLst/>
          </a:prstGeom>
        </p:spPr>
      </p:pic>
      <p:sp>
        <p:nvSpPr>
          <p:cNvPr id="9" name="TextBox 8"/>
          <p:cNvSpPr txBox="1"/>
          <p:nvPr/>
        </p:nvSpPr>
        <p:spPr>
          <a:xfrm>
            <a:off x="942535" y="4698609"/>
            <a:ext cx="9931791" cy="1569660"/>
          </a:xfrm>
          <a:prstGeom prst="rect">
            <a:avLst/>
          </a:prstGeom>
          <a:noFill/>
        </p:spPr>
        <p:txBody>
          <a:bodyPr wrap="square" rtlCol="0">
            <a:spAutoFit/>
          </a:bodyPr>
          <a:lstStyle/>
          <a:p>
            <a:r>
              <a:rPr lang="en-US" sz="2400" dirty="0"/>
              <a:t>The full </a:t>
            </a:r>
            <a:r>
              <a:rPr lang="en-US" sz="2400" dirty="0" smtClean="0"/>
              <a:t>hedge</a:t>
            </a:r>
            <a:r>
              <a:rPr lang="zh-CN" altLang="en-US" sz="2400" dirty="0" smtClean="0"/>
              <a:t> </a:t>
            </a:r>
            <a:r>
              <a:rPr lang="en-US" sz="2400" dirty="0" smtClean="0"/>
              <a:t>cannot </a:t>
            </a:r>
            <a:r>
              <a:rPr lang="en-US" sz="2400" dirty="0"/>
              <a:t>be implemented by simply buying or selling copper forward one year. However, the full hedge can be implemented either by </a:t>
            </a:r>
            <a:r>
              <a:rPr lang="en-US" sz="2400" dirty="0" smtClean="0"/>
              <a:t>dynamic </a:t>
            </a:r>
            <a:r>
              <a:rPr lang="en-US" sz="2400" dirty="0"/>
              <a:t>trading in forward or futures contracts. </a:t>
            </a:r>
            <a:endParaRPr lang="en-US" sz="2400" dirty="0"/>
          </a:p>
          <a:p>
            <a:endParaRPr lang="en-US" sz="2400" dirty="0"/>
          </a:p>
        </p:txBody>
      </p:sp>
    </p:spTree>
    <p:extLst>
      <p:ext uri="{BB962C8B-B14F-4D97-AF65-F5344CB8AC3E}">
        <p14:creationId xmlns:p14="http://schemas.microsoft.com/office/powerpoint/2010/main" val="1988332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1729</TotalTime>
  <Words>851</Words>
  <Application>Microsoft Macintosh PowerPoint</Application>
  <PresentationFormat>Widescreen</PresentationFormat>
  <Paragraphs>98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宋体</vt:lpstr>
      <vt:lpstr>Arial</vt:lpstr>
      <vt:lpstr>Office Theme</vt:lpstr>
      <vt:lpstr>The New Risk Management: The Good, the Bad, and the Ugly </vt:lpstr>
      <vt:lpstr>PowerPoint Presentation</vt:lpstr>
      <vt:lpstr>It could be</vt:lpstr>
      <vt:lpstr>TOOLS FOR THE NEW RISK MANAGEMENT </vt:lpstr>
      <vt:lpstr>Something same here </vt:lpstr>
      <vt:lpstr>An Example</vt:lpstr>
      <vt:lpstr>An Example</vt:lpstr>
      <vt:lpstr>An Example</vt:lpstr>
      <vt:lpstr>An Example</vt:lpstr>
      <vt:lpstr>An Example– The Dynamic Hedge</vt:lpstr>
      <vt:lpstr>An Example– The Dynamic Hedge</vt:lpstr>
      <vt:lpstr>SOME FUNDAMENTAL QUESTIONS </vt:lpstr>
      <vt:lpstr>The Accounting Treatments</vt:lpstr>
      <vt:lpstr>The Accounting Treatments</vt:lpstr>
      <vt:lpstr>The Accounting Treatments</vt:lpstr>
      <vt:lpstr>The Accounting Treatments</vt:lpstr>
      <vt:lpstr>The Accounting Treatments</vt:lpstr>
      <vt:lpstr>Cost Issues</vt:lpstr>
      <vt:lpstr>RISK MANAGEMENT POLICY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Durian Donut</dc:creator>
  <cp:lastModifiedBy>Zhang, Yaqi</cp:lastModifiedBy>
  <cp:revision>62</cp:revision>
  <dcterms:created xsi:type="dcterms:W3CDTF">2016-09-19T23:34:43Z</dcterms:created>
  <dcterms:modified xsi:type="dcterms:W3CDTF">2016-10-13T19:15:07Z</dcterms:modified>
</cp:coreProperties>
</file>